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20"/>
  </p:notesMasterIdLst>
  <p:handoutMasterIdLst>
    <p:handoutMasterId r:id="rId21"/>
  </p:handoutMasterIdLst>
  <p:sldIdLst>
    <p:sldId id="292" r:id="rId5"/>
    <p:sldId id="291" r:id="rId6"/>
    <p:sldId id="294" r:id="rId7"/>
    <p:sldId id="30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5" r:id="rId18"/>
    <p:sldId id="307" r:id="rId19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D81"/>
    <a:srgbClr val="9CCEC7"/>
    <a:srgbClr val="043D8F"/>
    <a:srgbClr val="76CAF3"/>
    <a:srgbClr val="1AE1F6"/>
    <a:srgbClr val="738AC3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39" autoAdjust="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16/09/2026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16/09/2026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98572" y="690465"/>
            <a:ext cx="6223552" cy="493589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ASPETTI MEDICO-LEGALI DELL'UTILIZZO DELL'INTELLIGENZA ARTIFICIALE NELLA PRATICA CLINICA</a:t>
            </a:r>
            <a:br>
              <a:rPr lang="it-IT" dirty="0"/>
            </a:br>
            <a:endParaRPr lang="it-IT" dirty="0"/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4433" y="5038530"/>
            <a:ext cx="5784018" cy="1268964"/>
          </a:xfrm>
        </p:spPr>
        <p:txBody>
          <a:bodyPr>
            <a:normAutofit/>
          </a:bodyPr>
          <a:lstStyle/>
          <a:p>
            <a:endParaRPr lang="it-IT" sz="2800" b="1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A91D959-E8E3-25FC-FFB7-24872C05E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873" y="5038530"/>
            <a:ext cx="5771577" cy="12689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0BAA0FD1-EC46-C282-C37E-91042D508699}"/>
              </a:ext>
            </a:extLst>
          </p:cNvPr>
          <p:cNvSpPr txBox="1"/>
          <p:nvPr/>
        </p:nvSpPr>
        <p:spPr>
          <a:xfrm>
            <a:off x="475861" y="821094"/>
            <a:ext cx="11532637" cy="5114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  <a:spcAft>
                <a:spcPts val="1000"/>
              </a:spcAft>
              <a:buNone/>
            </a:pPr>
            <a:r>
              <a:rPr lang="en-US" sz="2800" b="1" kern="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L'IA IN CORSIA: UNA REALTÀ, NON UN FUTURO</a:t>
            </a:r>
            <a:endParaRPr lang="it-IT" sz="2800" b="1" kern="0" dirty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L'INTELLIGENZA ARTIFICIALE È GIÀ PRESENTE NEGLI OSPEDALI ITALIANI. </a:t>
            </a: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SISTEMI DI SUPPORTO ALLA DIAGNOSI PER IMAGING, 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ALGORITMI DI STRATIFICAZIONE DEL RISCHIO PREOPERATORIO, 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SOFTWARE DI PIANIFICAZIONE CHIRURGICA, 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CHATBOT PER IL TRIAGE</a:t>
            </a: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LA DOMANDA NON È SE USARE L'IA, MA COME USARLA IN MODO CONSAPEVOLE E DOCUMENTATO. </a:t>
            </a: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ea typeface="MS Mincho" panose="02020609040205080304" pitchFamily="49" charset="-128"/>
                <a:cs typeface="Times New Roman" panose="02020603050405020304" pitchFamily="18" charset="0"/>
              </a:rPr>
              <a:t>N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EL MOMENTO IN CUI SI VERIFICA UN DANNO AL PAZIENTE, IL GIUDICE — O IL PERITO — SI CHIEDERÀ QUALE SIA STATO IL CONTROLLO DEL MEDICO SULL’OUTPUT DEL SISTEMA .</a:t>
            </a:r>
          </a:p>
        </p:txBody>
      </p:sp>
      <p:pic>
        <p:nvPicPr>
          <p:cNvPr id="2" name="Immagine 1" descr="Intelligenza Artificiale e Diagnostica per Immagini - Healthtech360">
            <a:extLst>
              <a:ext uri="{FF2B5EF4-FFF2-40B4-BE49-F238E27FC236}">
                <a16:creationId xmlns:a16="http://schemas.microsoft.com/office/drawing/2014/main" id="{E812DA53-B798-6940-D8AE-C44142FB3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482" y="2071396"/>
            <a:ext cx="3715657" cy="209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9DBF79DD-9B0E-429B-9A91-211B5E9FC84A}"/>
              </a:ext>
            </a:extLst>
          </p:cNvPr>
          <p:cNvSpPr/>
          <p:nvPr/>
        </p:nvSpPr>
        <p:spPr>
          <a:xfrm>
            <a:off x="956936" y="2873086"/>
            <a:ext cx="10287363" cy="9040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6EBAB71-EC25-0F47-FB5F-2EF8630AA7A1}"/>
              </a:ext>
            </a:extLst>
          </p:cNvPr>
          <p:cNvSpPr txBox="1"/>
          <p:nvPr/>
        </p:nvSpPr>
        <p:spPr>
          <a:xfrm>
            <a:off x="947701" y="237065"/>
            <a:ext cx="10562253" cy="6176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  <a:spcAft>
                <a:spcPts val="1000"/>
              </a:spcAft>
              <a:buNone/>
            </a:pPr>
            <a:r>
              <a:rPr lang="en-US" sz="2800" b="1" kern="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IL MEDICO DECIDE SEMPRE</a:t>
            </a:r>
            <a:endParaRPr lang="it-IT" sz="2800" b="1" kern="0" dirty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LA LEGGE 23 SETTEMBRE 2025, N. 132 — LA LEGGE ITALIANA SULL'INTELLIGENZA ARTIFICIALE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— STABILISCE IN MODO NETTO </a:t>
            </a: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ALL'ART. 7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CHE L'IA IN AMBITO SANITARIO </a:t>
            </a: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È UN SUPPORTO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, E CHE LA DECISIONE CLINICA È SEMPRE E COMUNQUE RIMESSA AL PROFESSIONISTA MEDICO.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NON È UNA FORMALITÀ. È IL PRINCIPIO CHE IL CONSULENTE TECNICO D'UFFICIO UTILIZZERÀ PER VALUTARE LA VOSTRA CONDOTTA IN CASO DI CONTENZIOSO.</a:t>
            </a:r>
            <a:endParaRPr lang="it-IT" sz="2000" b="1" dirty="0">
              <a:solidFill>
                <a:schemeClr val="bg1"/>
              </a:solidFill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b="1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b="1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L'IA È COME UN COLLEGA MOLTO VELOCE E MOLTO PRECISO SU CERTI COMPITI, MA CHE NON CONOSCE IL VOSTRO PAZIENTE, NON HA VISITATO NESSUNO, E NON RISPONDE DI NULLA. </a:t>
            </a: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VOI SÌ.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it-IT" dirty="0">
              <a:effectLst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it-IT" sz="1100" dirty="0">
              <a:solidFill>
                <a:srgbClr val="000000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068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F1ACE242-67F4-A6F8-35E8-412D04E0C707}"/>
              </a:ext>
            </a:extLst>
          </p:cNvPr>
          <p:cNvSpPr txBox="1"/>
          <p:nvPr/>
        </p:nvSpPr>
        <p:spPr>
          <a:xfrm>
            <a:off x="435935" y="419877"/>
            <a:ext cx="11105707" cy="4283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  <a:spcAft>
                <a:spcPts val="1000"/>
              </a:spcAft>
              <a:buNone/>
            </a:pPr>
            <a:r>
              <a:rPr lang="en-US" sz="2400" b="1" kern="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COSA CAMBIA CON IL NUOVO QUADRO NORMATIVO</a:t>
            </a:r>
            <a:endParaRPr lang="it-IT" sz="2400" b="1" kern="0" dirty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IL 2025 HA PORTATO DUE NOVITÀ NORMATIVE FONDAMENTALI CHE OGNI MEDICO DOVREBBE CONOSCERE.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IL REGOLAMENTO UE 2024/1689 (AI ACT)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CLASSIFICA I SISTEMI AI UTILIZZATI IN AMBITO CLINICO COME SISTEMI AD ALTO RISCHIO. I PRODUTTORI HANNO QUINDI OBBLIGHI STRINGENTI DI VALIDAZIONE, TRASPARENZA E AGGIORNAMENTO. IL MEDICO-UTILIZZATORE DEVE PERÒ VERIFICARE CHE IL SISTEMA IMPIEGATO SIA EFFETTIVAMENTE CERTIFICATO E CONFORME.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LA LEGGE ITALIANA 132/2025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STABILISCE CHE L'IA SUPPORTA MA NON DECIDE; IL PAZIENTE DEVE ESSERE INFORMATO; I SISTEMI DEVONO ESSERE AFFIDABILI E PERIODICAMENTE AGGIORNATI; LE DECISIONI CLINICHE APPARTENGONO SEMPRE AL PROFESSIONISTA.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it-IT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" name="Immagine 1" descr="L'Italia ha la sua legge sull'AI, gli impatti privacy e cyber: tutti i  punti chiave - Cyber Security 360">
            <a:extLst>
              <a:ext uri="{FF2B5EF4-FFF2-40B4-BE49-F238E27FC236}">
                <a16:creationId xmlns:a16="http://schemas.microsoft.com/office/drawing/2014/main" id="{CA1CA10B-CBB2-2D16-989D-D03DE2BC8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805" y="4364104"/>
            <a:ext cx="6367618" cy="233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64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0E2F89C6-0E75-3D68-EA4A-7306B034AF00}"/>
              </a:ext>
            </a:extLst>
          </p:cNvPr>
          <p:cNvSpPr txBox="1"/>
          <p:nvPr/>
        </p:nvSpPr>
        <p:spPr>
          <a:xfrm>
            <a:off x="521862" y="466531"/>
            <a:ext cx="10804848" cy="6776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  <a:spcAft>
                <a:spcPts val="1000"/>
              </a:spcAft>
              <a:buNone/>
            </a:pPr>
            <a:r>
              <a:rPr lang="en-US" sz="2400" b="1" kern="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AUTOMATION BIAS: IL RISCHIO PIÙ FREQUENTE</a:t>
            </a:r>
            <a:endParaRPr lang="it-IT" sz="2400" b="1" kern="0" dirty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AUTOMATION BIAS: TENDENZA A FIDARSI TROPPO DEL GIUDIZIO AUTOMATICO, ABBASSANDO LA SOGLIA CRITICA PERSONALE. È UN FENOMENO PSICOLOGICO DOCUMENTATO E, IN CAMPO MEDICO-LEGALE, STA DIVENTANDO UNA DELLE PRINCIPALI CONTESTAZIONI NEI CONFRONTI DEI CLINICI CHE USANO SISTEMI IA.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SUCCEDE QUANDO: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IL SISTEMA DÀ UN RISULTATO RASSICURANTE </a:t>
            </a: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n-US" sz="2000" dirty="0">
                <a:ea typeface="MS Mincho" panose="02020609040205080304" pitchFamily="49" charset="-128"/>
                <a:cs typeface="Times New Roman" panose="02020603050405020304" pitchFamily="18" charset="0"/>
              </a:rPr>
              <a:t>     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E IL MEDICO OMETTE ULTERIORI ACCERTAMENTI.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NON VIENE DOCUMENTATO IL RAGIONAMENTO CLINICO </a:t>
            </a: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n-US" sz="2000" dirty="0">
                <a:ea typeface="MS Mincho" panose="02020609040205080304" pitchFamily="49" charset="-128"/>
                <a:cs typeface="Times New Roman" panose="02020603050405020304" pitchFamily="18" charset="0"/>
              </a:rPr>
              <a:t>     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AUTONOMO </a:t>
            </a:r>
            <a:r>
              <a:rPr lang="en-US" sz="2000" dirty="0"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CHE PORTA A CONCORDARE O </a:t>
            </a: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     DISCORDARE DALL'OUTPUT AI.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SI UTILIZZA UNO STRUMENTO NON VALIDATO O </a:t>
            </a: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n-US" sz="2000" dirty="0">
                <a:ea typeface="MS Mincho" panose="02020609040205080304" pitchFamily="49" charset="-128"/>
                <a:cs typeface="Times New Roman" panose="02020603050405020304" pitchFamily="18" charset="0"/>
              </a:rPr>
              <a:t>     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NON APPROVATO COME DISPOSITIVO MEDICO, FIDANDOSI DELLA SUA DIFFUSIONE COMMERCIALE.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IL PUNTO CRITICO NON È SBAGLIARE: È NON AVER PENSATO AUTONOMAMENTE.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it-IT" sz="2000" dirty="0">
              <a:effectLst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it-IT" sz="1100" dirty="0">
              <a:solidFill>
                <a:srgbClr val="000000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" name="Immagine 1" descr="Overreliance on AI: Addressing Automation Bias Today">
            <a:extLst>
              <a:ext uri="{FF2B5EF4-FFF2-40B4-BE49-F238E27FC236}">
                <a16:creationId xmlns:a16="http://schemas.microsoft.com/office/drawing/2014/main" id="{95E6F240-091C-7D2B-22D8-7BF490B63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147" y="2367280"/>
            <a:ext cx="3991526" cy="272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72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B7525B-89D1-83EA-8FA6-9E3CCB1B459B}"/>
              </a:ext>
            </a:extLst>
          </p:cNvPr>
          <p:cNvSpPr txBox="1"/>
          <p:nvPr/>
        </p:nvSpPr>
        <p:spPr>
          <a:xfrm>
            <a:off x="1276971" y="449762"/>
            <a:ext cx="9024412" cy="6406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  <a:spcAft>
                <a:spcPts val="1000"/>
              </a:spcAft>
              <a:buNone/>
            </a:pPr>
            <a:r>
              <a:rPr lang="en-US" sz="2400" b="1" kern="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LA CHIRURGIA BARIATRICA INCONTRA L’IA</a:t>
            </a:r>
            <a:endParaRPr lang="it-IT" sz="2400" b="1" kern="0" dirty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LA CHIRURGIA BARIATRICA È UNA DELLE AREE IN CUI L'IA STA ENTRANDO CON FORZA</a:t>
            </a: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b="1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ALGORITMI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DI SELEZIONE PREOPERATORIA: PREDIZIONE DEL RISCHIO, IDONEITÀ ALLA CHIRURGIA, BMI-TARGET.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SOFTWARE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DI PIANIFICAZIONE PER SLEEVE GASTRECTOMY E BYPASS GASTRICO.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SISTEMI ROBOTICI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ASSISTITI CON GUIDA AI INTRAOPERATORIA.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PIATTAFORME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DI MONITORAGGIO POSTOPERATORIO CON ALERT PER FISTOLE E SANGUINAMENTI.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APP DI FOLLOW-UP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NUTRIZIONALE E COMPORTAMENTALE CON COACHING AI.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000" b="1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OGNUNO DI QUESTI PASSAGGI È UN POTENZIALE PUNTO DI CONTESTAZIONE MEDICO-LEGALE SE USATO SENZA CONSAPEVOLEZZA CRITICA.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it-IT" sz="2000" dirty="0">
              <a:effectLst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it-IT" sz="1100" dirty="0">
              <a:solidFill>
                <a:srgbClr val="000000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453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CB355BA9-72BE-4468-8E12-66F01622E4CA}"/>
              </a:ext>
            </a:extLst>
          </p:cNvPr>
          <p:cNvSpPr/>
          <p:nvPr/>
        </p:nvSpPr>
        <p:spPr>
          <a:xfrm>
            <a:off x="777240" y="4715691"/>
            <a:ext cx="10637520" cy="6008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6AE8E5F-0424-DB15-0309-08732DAA34B2}"/>
              </a:ext>
            </a:extLst>
          </p:cNvPr>
          <p:cNvSpPr txBox="1"/>
          <p:nvPr/>
        </p:nvSpPr>
        <p:spPr>
          <a:xfrm>
            <a:off x="762000" y="102636"/>
            <a:ext cx="10652760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4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CASO CLINICO  CHIRURGIA BARIATRICA</a:t>
            </a:r>
            <a:endParaRPr lang="it-IT" sz="24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UN ALGORITMO PREDITTIVO SUGGERISCE CHE UN PAZIENTE CON BMI 42 E DIABETE TIPO 2 È UN CANDIDATO IDEALE ALLA SLEEVE GASTRECTOMY, CON RISCHIO OPERATORIO BASSO SECONDO LO SCORE AUTOMATICO.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IL CHIRURGO E IL TEAM MULTIDISCIPLINARE SI AFFIDANO PREVALENTEMENTE A QUESTO OUTPUT, SENZA APPROFONDIRE ADEGUATAMENTE LA STORIA DI OSAS SEVERA NON TRATTATA E UNA PRECEDENTE EMBOLIA POLMONARE NON DOCUMENTATA NELLA SCHEDA ELABORATA DAL SISTEMA.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IL PAZIENTE SVILUPPA UNA TROMBOEMBOLIA POLMONARE FATALE NEL POSTOPERATORIO.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CONTESTAZIONE: LA VALUTAZIONE PREOPERATORIA È STATA DELEGATA IN MODO SOSTANZIALE ALL'ALGORITMO. LA VISITA ANESTESIOLOGICA E LA RACCOLTA ANAMNESTICA DIRETTA NON ERANO ADEGUATAMENTE DOCUMENTATE. L'ALGORITMO NON AVEVA ACCESSO A TUTTI I DATI CLINICI RILEVANTI.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LESSON LEARNED: </a:t>
            </a:r>
            <a:r>
              <a:rPr lang="en-US" sz="20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GLI SCORE DI RISCHIO AI SONO STRUMENTI DI SUPPORTO, NON SOSTITUTI DELLA VALUTAZIONE CLINICA MULTIDISCIPLINARE.</a:t>
            </a:r>
            <a:endParaRPr lang="it-IT" sz="2000" dirty="0">
              <a:solidFill>
                <a:schemeClr val="bg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it-IT" sz="2000" dirty="0">
              <a:effectLst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it-IT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057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859165E9-CF52-45F1-BFE6-B71DC2CBDE32}"/>
              </a:ext>
            </a:extLst>
          </p:cNvPr>
          <p:cNvSpPr/>
          <p:nvPr/>
        </p:nvSpPr>
        <p:spPr>
          <a:xfrm>
            <a:off x="809892" y="5590906"/>
            <a:ext cx="10561321" cy="692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C34F55B-6DE0-39BE-A459-86613FB401DE}"/>
              </a:ext>
            </a:extLst>
          </p:cNvPr>
          <p:cNvSpPr txBox="1"/>
          <p:nvPr/>
        </p:nvSpPr>
        <p:spPr>
          <a:xfrm>
            <a:off x="362489" y="167236"/>
            <a:ext cx="11456126" cy="6930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  <a:spcAft>
                <a:spcPts val="1000"/>
              </a:spcAft>
              <a:buNone/>
            </a:pPr>
            <a:r>
              <a:rPr lang="en-US" sz="2400" b="1" kern="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CASO CLINICO  CHIRURGIA BARIATRICA ROBOTICA</a:t>
            </a:r>
            <a:endParaRPr lang="it-IT" sz="2400" b="1" kern="0" dirty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18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DURANTE UNA SLEEVE GASTRECTOMY ROBOTICA, IL SISTEMA DI ASSISTENZA AI SUGGERISCE INTRAOPERATORIAMENTE UNA LINEA DI STAPLING PIÙ PROSSIMALE RISPETTO A QUELLA PIANIFICATA, SULLA BASE DELL'ANALISI MORFOLOGICA IN REAL-TIME DELLO STOMACO.</a:t>
            </a:r>
            <a:endParaRPr lang="it-IT" sz="18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IL CHIRURGO SEGUE IL SUGGERIMENTO DEL SISTEMA SENZA MODIFICARLO. </a:t>
            </a: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NE RISULTA UN RESIDUO GASTRICO ECCESSIVAMENTE RIDOTTO, </a:t>
            </a: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CON SUCCESSIVA FISTOLA STAPLER-LINE E SEPSI ADDOMINALE.</a:t>
            </a:r>
            <a:endParaRPr lang="it-IT" sz="18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CONTESTAZIONE: IL CHIRURGO HA SEGUITO ACRITICAMENTE </a:t>
            </a: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LA GUIDA INTRAOPERATORIA AI SENZA APPLICARE IL PROPRIO </a:t>
            </a: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GIUDIZIO TECNICO SULLA MORFOLOGIA INDIVIDUALE DEL PAZIENTE.</a:t>
            </a: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IL SISTEMA NON ERA STATO AGGIORNATO CON LE ULTIME VERSIONI </a:t>
            </a: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DELLE LINEE GUIDA IFSO SULLA DISTANZA DAL PILORO</a:t>
            </a: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it-IT" sz="18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1800" b="1" dirty="0">
              <a:solidFill>
                <a:schemeClr val="bg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1800" b="1" dirty="0">
              <a:solidFill>
                <a:schemeClr val="bg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lvl="1"/>
            <a:r>
              <a:rPr lang="en-US" b="1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LESSON LEARNED: </a:t>
            </a:r>
            <a:r>
              <a:rPr lang="en-US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LA GUIDA AI INTRAOPERATORIA NON ESIME IL CHIRURGO DALLA VALUTAZIONE TECNICA</a:t>
            </a:r>
          </a:p>
          <a:p>
            <a:pPr lvl="1"/>
            <a:r>
              <a:rPr lang="en-US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AUTONOMA STEP-BY-STEP. OGNI SCOSTAMENTO DAL PIANO STANDARD DEVE ESSERE MOTIVATO E TRACCIATO.</a:t>
            </a:r>
            <a:endParaRPr lang="it-IT" dirty="0">
              <a:solidFill>
                <a:schemeClr val="bg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it-IT" dirty="0">
              <a:effectLst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it-IT" sz="1100" dirty="0">
              <a:solidFill>
                <a:srgbClr val="000000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" name="Immagine 1" descr="Chirurgia, robotica e intelligenza artificiale: futuro e sfide -  Healthtech360">
            <a:extLst>
              <a:ext uri="{FF2B5EF4-FFF2-40B4-BE49-F238E27FC236}">
                <a16:creationId xmlns:a16="http://schemas.microsoft.com/office/drawing/2014/main" id="{12AB7BE6-53E1-310D-4170-21904F414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2581950"/>
            <a:ext cx="4338320" cy="244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60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A0863F9B-64A0-4377-AD9A-3364FF6F2DF9}"/>
              </a:ext>
            </a:extLst>
          </p:cNvPr>
          <p:cNvSpPr/>
          <p:nvPr/>
        </p:nvSpPr>
        <p:spPr>
          <a:xfrm>
            <a:off x="711927" y="5262199"/>
            <a:ext cx="10306594" cy="692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5327B5A-B743-7F00-7D4A-F6AAEFD6CE79}"/>
              </a:ext>
            </a:extLst>
          </p:cNvPr>
          <p:cNvSpPr txBox="1"/>
          <p:nvPr/>
        </p:nvSpPr>
        <p:spPr>
          <a:xfrm>
            <a:off x="820987" y="286095"/>
            <a:ext cx="10750732" cy="6714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  <a:spcAft>
                <a:spcPts val="1000"/>
              </a:spcAft>
              <a:buNone/>
            </a:pPr>
            <a:r>
              <a:rPr lang="en-US" sz="2400" b="1" kern="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CASO CLINICO FOLLOW-UP E COMPLICANZE TARDIVE</a:t>
            </a:r>
            <a:endParaRPr lang="it-IT" sz="2400" b="1" kern="0" dirty="0"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1000"/>
              </a:spcAft>
              <a:buNone/>
            </a:pPr>
            <a:endParaRPr lang="en-US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10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UN CENTRO BARIATRICO UTILIZZA UNA PIATTAFORMA DIGITALE DI MONITORAGGIO POSTOPERATORIO: IL PAZIENTE INSERISCE QUOTIDIANAMENTE PESO, SINTOMI E INTROITO CALORICO. UN ALGORITMO AI ANALIZZA I DATI E INVIA ALERT AL TEAM SOLO SE I PARAMETRI SUPERANO SOGLIE PREDEFINITE.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UNA PAZIENTE, A 18 MESI DALL'INTERVENTO, SVILUPPA PROGRESSIVAMENTE SEGNI DI MALNUTRIZIONE PROTEICA GRAVE. I VALORI INSERITI NON SUPERANO MAI LE SOGLIE DI ALERT PERCHÉ LA PIATTAFORMA NON MONITORA GLI ESAMI EMATOCHIMICI. LA PAZIENTE NON VIENE CONVOCATA FINO AL RICOVERO D'URGENZA.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CONTESTAZIONE: IL FOLLOW-UP CLINICO STRUTTURATO È STATO DI FATTO SOSTITUITO DA UN SISTEMA AUTOMATICO NON ADEGUATO ALLA COMPLESSITÀ DEL PERCORSO POST-CHIRURGICO. IL TEAM NON HA INTEGRATO LA PIATTAFORMA CON I DATI LABORATORISTICI, COME RICHIESTO DAI PROTOCOLLI SICOB.</a:t>
            </a:r>
            <a:endParaRPr lang="it-IT" sz="2000" b="1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LESSON LEARNED: </a:t>
            </a:r>
            <a:r>
              <a:rPr lang="en-US" sz="20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LE PIATTAFORME AI DI FOLLOW-UP NON SOSTITUISCONO I CONTROLLI CLINICI PERIODICI PREVISTI DALLE LINEE GUIDA DI SETTORE.</a:t>
            </a:r>
            <a:endParaRPr lang="it-IT" sz="2000" dirty="0">
              <a:solidFill>
                <a:schemeClr val="bg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it-IT" sz="2000" dirty="0">
              <a:effectLst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it-IT" sz="1100" dirty="0">
              <a:solidFill>
                <a:srgbClr val="000000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558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476A474F-1FC8-612B-6F1C-4F8E69F1450E}"/>
              </a:ext>
            </a:extLst>
          </p:cNvPr>
          <p:cNvSpPr txBox="1"/>
          <p:nvPr/>
        </p:nvSpPr>
        <p:spPr>
          <a:xfrm>
            <a:off x="877077" y="830831"/>
            <a:ext cx="9871787" cy="5375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  <a:spcAft>
                <a:spcPts val="1000"/>
              </a:spcAft>
              <a:buNone/>
            </a:pPr>
            <a:r>
              <a:rPr lang="en-US" sz="2400" b="1" kern="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CONSENSO INFORMATO </a:t>
            </a: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LA LEGGE 132/2025 ALL'ART. 7 PREVEDE CHE IL PAZIENTE DEBBA ESSERE INFORMATO DELL'UTILIZZO DI SISTEMI AI NEL PROPRIO PERCORSO DI CURA.</a:t>
            </a:r>
            <a:endParaRPr lang="it-IT" sz="18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NELLA PRATICA BARIATRICA QUESTO SIGNIFICA:</a:t>
            </a:r>
            <a:endParaRPr lang="it-IT" sz="18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INDICARE NEL MODULO DI CONSENSO INFORMATO SE SI UTILIZZANO SISTEMI AI PER PIANIFICAZIONE CHIRURGICA O FOLLOW-UP DIGITALE.</a:t>
            </a:r>
            <a:endParaRPr lang="it-IT" sz="18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SPIEGARE CHE L'IA È UN SUPPORTO E CHE LE DECISIONI SONO SEMPRE PRESE DAL TEAM MEDICO.</a:t>
            </a:r>
            <a:endParaRPr lang="it-IT" sz="18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NON LASCIARE CHE IL PAZIENTE SCOPRA DELL'USO DELL'IA SOLO IN FASE DI CONTENZIOSO.</a:t>
            </a:r>
            <a:endParaRPr lang="it-IT" sz="18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1800" b="1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1800" b="1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UN CONSENSO INFORMATO INCOMPLETO SULL'USO DELL'IA È GIÀ, DA SOLO, UN ELEMENTO DI RESPONSABILITÀ.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it-IT" dirty="0">
              <a:effectLst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it-IT" sz="1100" dirty="0">
              <a:solidFill>
                <a:srgbClr val="000000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235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70E10553-C1C0-C711-ECDE-1FFAC2948CD3}"/>
              </a:ext>
            </a:extLst>
          </p:cNvPr>
          <p:cNvSpPr txBox="1"/>
          <p:nvPr/>
        </p:nvSpPr>
        <p:spPr>
          <a:xfrm>
            <a:off x="746449" y="318974"/>
            <a:ext cx="10776857" cy="6806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  <a:spcAft>
                <a:spcPts val="1000"/>
              </a:spcAft>
              <a:buNone/>
            </a:pPr>
            <a:r>
              <a:rPr lang="en-US" sz="2400" b="1" kern="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CHI RISPONDE QUANDO L'IA SBAGLIA</a:t>
            </a:r>
            <a:r>
              <a:rPr lang="en-US" sz="2000" b="1" kern="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?</a:t>
            </a:r>
            <a:endParaRPr lang="it-IT" sz="2000" b="1" kern="0" dirty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DIPENDE DAL CASO:</a:t>
            </a: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IL PRODUTTORE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RISPONDE </a:t>
            </a:r>
          </a:p>
          <a:p>
            <a:pPr lvl="1"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SE IL SOFTWARE ERA DIFETTOSO, NON VALIDATO </a:t>
            </a:r>
          </a:p>
          <a:p>
            <a:pPr lvl="1"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O PRIVO DI ISTRUZIONI D'USO ADEGUATE.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LA STRUTTURA SANITARIA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RISPONDE </a:t>
            </a:r>
          </a:p>
          <a:p>
            <a:pPr lvl="1"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SE ADOTTA UN SISTEMA NON CERTIFICATO O NON </a:t>
            </a:r>
          </a:p>
          <a:p>
            <a:pPr lvl="1"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AGGIORNATO OPPURE NON FORMA ADEGUATAMENTE IL PERSONALE.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IL MEDICO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RISPONDE </a:t>
            </a:r>
          </a:p>
          <a:p>
            <a:pPr lvl="1"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SE USA IL SISTEMA IN MODO ACRITICO, NON DOCUMENTA IL PROPRIO RAGIONAMENTO AUTONOMO O IGNORA SEGNALI CLINICI RILEVANTI.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000" b="1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IL PUNTO CRUCIALE: L'ERRORE DELL'ALGORITMO NON ESONERA IL MEDICO SE AVREBBE POTUTO E DOVUTO ACCORGERSENE.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it-IT" dirty="0">
              <a:effectLst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it-IT" sz="1100" dirty="0">
              <a:solidFill>
                <a:srgbClr val="000000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" name="Immagine 1" descr="Intelligenza artificiale e responsabilità medica: quale futuro per la  tutela dei pazienti? - Osservatorio Italiano sul Diritto delle Nuove  Tecnologie">
            <a:extLst>
              <a:ext uri="{FF2B5EF4-FFF2-40B4-BE49-F238E27FC236}">
                <a16:creationId xmlns:a16="http://schemas.microsoft.com/office/drawing/2014/main" id="{CAB10A36-5463-6DE5-6CC9-08A9B85DE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958629" y="1023191"/>
            <a:ext cx="3738879" cy="224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07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ACA1575C-BF16-C11E-5B5B-20BFE9943BF2}"/>
              </a:ext>
            </a:extLst>
          </p:cNvPr>
          <p:cNvSpPr txBox="1"/>
          <p:nvPr/>
        </p:nvSpPr>
        <p:spPr>
          <a:xfrm>
            <a:off x="989045" y="594415"/>
            <a:ext cx="10067730" cy="5729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  <a:spcAft>
                <a:spcPts val="1000"/>
              </a:spcAft>
              <a:buNone/>
            </a:pPr>
            <a:r>
              <a:rPr lang="en-US" sz="2400" b="1" kern="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COME DOCUMENTARE CORRETTAMENTE L'USO DELL’IA</a:t>
            </a:r>
            <a:endParaRPr lang="it-IT" sz="2400" b="1" kern="0" dirty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LA CARTELLA CLINICA È IL PRINCIPALE STRUMENTO DI TUTELA.</a:t>
            </a: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COSA DOCUMENTARE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OGNI VOLTA CHE UTILIZZATE UN SISTEMA AI: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NOME E VERSIONE DEL SISTEMA AI UTILIZZATO.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FINALITÀ D'USO: SUPPORTO DIAGNOSTICO, PIANIFICAZIONE O MONITORAGGIO.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OUTPUT DEL SISTEMA.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VALUTAZIONE CLINICA AUTONOMA EFFETTUATA.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RAGIONI DELL'EVENTUALE CONCORDANZA O DISCORDANZA DALL'OUTPUT AI.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LIMITAZIONI DEL SISTEMA RILEVATE NEL CASO SPECIFICO.</a:t>
            </a:r>
          </a:p>
          <a:p>
            <a:pPr lvl="0">
              <a:lnSpc>
                <a:spcPct val="100000"/>
              </a:lnSpc>
              <a:spcAft>
                <a:spcPts val="600"/>
              </a:spcAft>
            </a:pP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PENSATE ALL'OUTPUT AI COME A UNA CONSULENZA: LA ANNOTATE, LA VALUTATE E DECIDETE</a:t>
            </a:r>
            <a:endParaRPr lang="it-IT" sz="2800" dirty="0">
              <a:effectLst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it-IT" sz="1100" dirty="0">
              <a:solidFill>
                <a:srgbClr val="000000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523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0D985213-593B-240A-5E1C-80F4927B2C77}"/>
              </a:ext>
            </a:extLst>
          </p:cNvPr>
          <p:cNvSpPr txBox="1"/>
          <p:nvPr/>
        </p:nvSpPr>
        <p:spPr>
          <a:xfrm>
            <a:off x="777240" y="466530"/>
            <a:ext cx="10848703" cy="5921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  <a:spcAft>
                <a:spcPts val="600"/>
              </a:spcAft>
            </a:pPr>
            <a:r>
              <a:rPr lang="en-US" sz="24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VADEMECUM</a:t>
            </a: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endParaRPr lang="en-US" sz="18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CONOSCERE BENE TUTTE LE LE </a:t>
            </a:r>
            <a:r>
              <a:rPr lang="it-IT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CARATTERISTICHE DEL DISPOSITIVO AI </a:t>
            </a:r>
            <a:r>
              <a:rPr lang="it-IT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CHE SI UTILIZZA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NON ACCETTARE MAI PASSIVAMENTE L'OUTPUT: </a:t>
            </a: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RAGIONA, VALUTA, DOCUMENTA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it-IT" sz="20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ANNOTA IN CARTELLA OGNI UTILIZZO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DI SISTEMI AI NEL PERCORSO DEL PAZIENTE.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INFORMA IL PAZIENTE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E AGGIORNA IL MODULO DI CONSENSO.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SEGNALA SISTEMI NON CERTIFICATI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EVENTUALMENTE UTILIZZATI DALLA TUA AZIENDA 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NON DELEGARE ALL'ALGORITMO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LA SELEZIONE DEL PAZIENTE: DECIDE IL TEAM MULTIDISCIPLINARE.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NEI FOLLOW-UP DIGITALI, </a:t>
            </a: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INTEGRA LA PIATTAFORMA AI CON CONTROLLI CLINICI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E LABORATORISTICI PREVISTI DALLE LINEE GUIDA SICOB.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SE L'AI NON TI CONVINCE, </a:t>
            </a: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FIDATI DEL TUO GIUDIZIO CLINICO </a:t>
            </a: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E DOCUMENTALO.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RICORDA: </a:t>
            </a:r>
            <a:r>
              <a:rPr lang="en-US" sz="2000" b="1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L'IA NON RISPONDE IN TRIBUNALE. TU SÌ.</a:t>
            </a:r>
            <a:endParaRPr lang="it-IT" sz="12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031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C4712B88-F303-D064-8208-40D0A34A5EDB}"/>
              </a:ext>
            </a:extLst>
          </p:cNvPr>
          <p:cNvSpPr txBox="1"/>
          <p:nvPr/>
        </p:nvSpPr>
        <p:spPr>
          <a:xfrm>
            <a:off x="576630" y="391886"/>
            <a:ext cx="11362819" cy="6945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  <a:spcAft>
                <a:spcPts val="1000"/>
              </a:spcAft>
              <a:buNone/>
            </a:pPr>
            <a:r>
              <a:rPr lang="en-US" sz="2400" b="1" kern="0" dirty="0">
                <a:solidFill>
                  <a:schemeClr val="tx1"/>
                </a:solidFill>
                <a:effectLst/>
                <a:latin typeface="+mn-lt"/>
                <a:cs typeface="Times New Roman" panose="02020603050405020304" pitchFamily="18" charset="0"/>
              </a:rPr>
              <a:t>LE DOMANDE SENZA RISPOSTA</a:t>
            </a:r>
            <a:endParaRPr lang="it-IT" sz="2400" b="1" kern="0" dirty="0"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endParaRPr lang="en-US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IL DIRITTO, SU QUESTI TEMI, È ANCORA IN FORMAZIONE. ALCUNE QUESTIONI RIMANGONO APERTE E SARANNO RISOLTE DALLA GIURISPRUDENZA DEI PROSSIMI ANNI: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COME SI DISTRIBUISCE LA RESPONSABILITÀ TRA MEDICO, STRUTTURA E PRODUTTORE QUANDO L'AI È INTEGRATA IN UN ROBOT CHIRURGICO E L'ERRORE È INTRAOPERATORIO?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COSA ACCADE QUANDO IL MEDICO DISCORDA DALL'OUTPUT AI, SEGUE IL PROPRIO GIUDIZIO E L'ESITO È NEGATIVO?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L'AI PUÒ DIVENTARE UNO STANDARD OF CARE? SE SÌ, NON USARLA POTREBBE DIVENTARE NEGLIGENZA?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CHI RISPONDE PER BIAS ALGORITMICI SU POPOLAZIONI NON RAPPRESENTATIVE DELLA CASISTICA BARIATRICA ITALIANA?</a:t>
            </a:r>
            <a:endParaRPr lang="it-IT" sz="2000" dirty="0">
              <a:solidFill>
                <a:schemeClr val="tx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en-US" sz="20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it-IT" sz="2000" dirty="0">
              <a:effectLst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it-IT" sz="1100" dirty="0">
              <a:solidFill>
                <a:srgbClr val="000000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" name="Immagine 1" descr="Lo psicologo sistemico ovvero: l'arte di fare domande">
            <a:extLst>
              <a:ext uri="{FF2B5EF4-FFF2-40B4-BE49-F238E27FC236}">
                <a16:creationId xmlns:a16="http://schemas.microsoft.com/office/drawing/2014/main" id="{FCDCD769-51E6-9504-C6F9-8FCF96C27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093" y="895739"/>
            <a:ext cx="5550196" cy="197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66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grazie icona-04 - IAMU Comunicazione">
            <a:extLst>
              <a:ext uri="{FF2B5EF4-FFF2-40B4-BE49-F238E27FC236}">
                <a16:creationId xmlns:a16="http://schemas.microsoft.com/office/drawing/2014/main" id="{228F03EC-8B93-CD21-3796-AE9DC197E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556" y="274319"/>
            <a:ext cx="6329518" cy="5904762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5347" y="274319"/>
            <a:ext cx="7571403" cy="6278881"/>
          </a:xfrm>
        </p:spPr>
        <p:txBody>
          <a:bodyPr>
            <a:normAutofit/>
          </a:bodyPr>
          <a:lstStyle/>
          <a:p>
            <a:endParaRPr lang="it-IT" sz="900" dirty="0"/>
          </a:p>
        </p:txBody>
      </p:sp>
    </p:spTree>
    <p:extLst>
      <p:ext uri="{BB962C8B-B14F-4D97-AF65-F5344CB8AC3E}">
        <p14:creationId xmlns:p14="http://schemas.microsoft.com/office/powerpoint/2010/main" val="102824796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487</TotalTime>
  <Words>1456</Words>
  <Application>Microsoft Office PowerPoint</Application>
  <PresentationFormat>Widescreen</PresentationFormat>
  <Paragraphs>156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1" baseType="lpstr">
      <vt:lpstr>MS Mincho</vt:lpstr>
      <vt:lpstr>Arial</vt:lpstr>
      <vt:lpstr>Calibri</vt:lpstr>
      <vt:lpstr>Times New Roman</vt:lpstr>
      <vt:lpstr>Wingdings</vt:lpstr>
      <vt:lpstr>RetrospectVTI</vt:lpstr>
      <vt:lpstr>ASPETTI MEDICO-LEGALI DELL'UTILIZZO DELL'INTELLIGENZA ARTIFICIALE NELLA PRATICA CLINICA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Avv Andresano Michela</cp:lastModifiedBy>
  <cp:revision>19</cp:revision>
  <dcterms:created xsi:type="dcterms:W3CDTF">2022-02-27T17:36:31Z</dcterms:created>
  <dcterms:modified xsi:type="dcterms:W3CDTF">2026-09-16T08:30:36Z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